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  <p:sldId id="291" r:id="rId36"/>
    <p:sldId id="292" r:id="rId37"/>
    <p:sldId id="293" r:id="rId38"/>
    <p:sldId id="294" r:id="rId39"/>
    <p:sldId id="295" r:id="rId40"/>
    <p:sldId id="296" r:id="rId41"/>
    <p:sldId id="297" r:id="rId42"/>
    <p:sldId id="298" r:id="rId43"/>
    <p:sldId id="299" r:id="rId44"/>
    <p:sldId id="300" r:id="rId45"/>
    <p:sldId id="301" r:id="rId46"/>
    <p:sldId id="302" r:id="rId47"/>
    <p:sldId id="303" r:id="rId48"/>
    <p:sldId id="304" r:id="rId49"/>
    <p:sldId id="305" r:id="rId50"/>
    <p:sldId id="306" r:id="rId51"/>
    <p:sldId id="307" r:id="rId52"/>
    <p:sldId id="308" r:id="rId53"/>
    <p:sldId id="309" r:id="rId54"/>
    <p:sldId id="310" r:id="rId55"/>
    <p:sldId id="311" r:id="rId56"/>
    <p:sldId id="312" r:id="rId57"/>
    <p:sldId id="313" r:id="rId58"/>
    <p:sldId id="314" r:id="rId59"/>
    <p:sldId id="315" r:id="rId60"/>
    <p:sldId id="316" r:id="rId61"/>
    <p:sldId id="317" r:id="rId62"/>
    <p:sldId id="318" r:id="rId63"/>
    <p:sldId id="319" r:id="rId64"/>
    <p:sldId id="320" r:id="rId65"/>
    <p:sldId id="321" r:id="rId66"/>
    <p:sldId id="322" r:id="rId67"/>
    <p:sldId id="323" r:id="rId68"/>
    <p:sldId id="324" r:id="rId69"/>
    <p:sldId id="325" r:id="rId70"/>
    <p:sldId id="326" r:id="rId71"/>
    <p:sldId id="327" r:id="rId72"/>
    <p:sldId id="328" r:id="rId73"/>
    <p:sldId id="329" r:id="rId74"/>
    <p:sldId id="330" r:id="rId75"/>
    <p:sldId id="331" r:id="rId76"/>
    <p:sldId id="332" r:id="rId77"/>
    <p:sldId id="333" r:id="rId78"/>
    <p:sldId id="334" r:id="rId79"/>
    <p:sldId id="335" r:id="rId80"/>
    <p:sldId id="336" r:id="rId81"/>
    <p:sldId id="337" r:id="rId82"/>
    <p:sldId id="338" r:id="rId83"/>
    <p:sldId id="339" r:id="rId84"/>
    <p:sldId id="340" r:id="rId85"/>
    <p:sldId id="341" r:id="rId86"/>
    <p:sldId id="342" r:id="rId87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Verdana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Verdana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2" d="100"/>
          <a:sy n="72" d="100"/>
        </p:scale>
        <p:origin x="-1104" y="-7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76" Type="http://schemas.openxmlformats.org/officeDocument/2006/relationships/slide" Target="slides/slide75.xml"/><Relationship Id="rId84" Type="http://schemas.openxmlformats.org/officeDocument/2006/relationships/slide" Target="slides/slide83.xml"/><Relationship Id="rId89" Type="http://schemas.openxmlformats.org/officeDocument/2006/relationships/viewProps" Target="viewProps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theme" Target="theme/theme1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presProps" Target="presProps.xml"/><Relationship Id="rId9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7"/>
          <p:cNvGrpSpPr>
            <a:grpSpLocks/>
          </p:cNvGrpSpPr>
          <p:nvPr/>
        </p:nvGrpSpPr>
        <p:grpSpPr bwMode="auto">
          <a:xfrm>
            <a:off x="228600" y="2889250"/>
            <a:ext cx="8610600" cy="201613"/>
            <a:chOff x="144" y="1680"/>
            <a:chExt cx="5424" cy="144"/>
          </a:xfrm>
        </p:grpSpPr>
        <p:sp>
          <p:nvSpPr>
            <p:cNvPr id="5" name="Rectangle 8"/>
            <p:cNvSpPr>
              <a:spLocks noChangeArrowheads="1"/>
            </p:cNvSpPr>
            <p:nvPr userDrawn="1"/>
          </p:nvSpPr>
          <p:spPr bwMode="auto">
            <a:xfrm>
              <a:off x="144" y="1680"/>
              <a:ext cx="1808" cy="144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" name="Rectangle 9"/>
            <p:cNvSpPr>
              <a:spLocks noChangeArrowheads="1"/>
            </p:cNvSpPr>
            <p:nvPr userDrawn="1"/>
          </p:nvSpPr>
          <p:spPr bwMode="auto">
            <a:xfrm>
              <a:off x="1952" y="1680"/>
              <a:ext cx="1808" cy="14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7" name="Rectangle 10"/>
            <p:cNvSpPr>
              <a:spLocks noChangeArrowheads="1"/>
            </p:cNvSpPr>
            <p:nvPr userDrawn="1"/>
          </p:nvSpPr>
          <p:spPr bwMode="auto">
            <a:xfrm>
              <a:off x="3760" y="1680"/>
              <a:ext cx="1808" cy="144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10957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685800"/>
            <a:ext cx="7772400" cy="2127250"/>
          </a:xfrm>
        </p:spPr>
        <p:txBody>
          <a:bodyPr/>
          <a:lstStyle>
            <a:lvl1pPr algn="ctr">
              <a:defRPr sz="5800"/>
            </a:lvl1pPr>
          </a:lstStyle>
          <a:p>
            <a:pPr lvl="0"/>
            <a:r>
              <a:rPr lang="en-US" noProof="0" smtClean="0"/>
              <a:t>Click to edit Master title style</a:t>
            </a:r>
          </a:p>
        </p:txBody>
      </p:sp>
      <p:sp>
        <p:nvSpPr>
          <p:cNvPr id="10957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270250"/>
            <a:ext cx="6400800" cy="22098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 sz="3000"/>
            </a:lvl1pPr>
          </a:lstStyle>
          <a:p>
            <a:pPr lvl="0"/>
            <a:r>
              <a:rPr lang="en-US" noProof="0" smtClean="0"/>
              <a:t>Click to edit Master subtitle style</a:t>
            </a:r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FEB326-7536-45CD-BCE2-A631846E217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50962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8B0CFC-3C30-4484-AE05-7A7579CC308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86708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2DF17C3-6CD4-4819-85DC-31A22D90902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36009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09EAAAF-72EF-4195-97F1-923C1D4B12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58336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0041DB-F5B8-41A4-8F5E-53126D3AEE8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81180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7CE6BE-EF0E-4CBB-8B14-CCAE859FC9B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1032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BFD4D8-9E23-413A-9567-2C03745E615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6103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BCE666-FFE8-4768-A743-0EA0BDE34FB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7226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55EC77-EA50-4CD4-AB94-2737688200D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19380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37E9665-B7B9-48FD-BED5-D3EEC3BC130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02761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A06B79-7096-4B62-8D4A-2EAE45A618F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2819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854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854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855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pPr>
              <a:defRPr/>
            </a:pPr>
            <a:fld id="{4126E1B2-3DDF-41C3-AFFA-2321148D023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0" y="0"/>
            <a:ext cx="228600" cy="2286000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sz="2400">
              <a:latin typeface="Times New Roman" pitchFamily="18" charset="0"/>
            </a:endParaRP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457200" y="1447800"/>
            <a:ext cx="8077200" cy="0"/>
          </a:xfrm>
          <a:prstGeom prst="line">
            <a:avLst/>
          </a:prstGeom>
          <a:noFill/>
          <a:ln w="1905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0" y="2286000"/>
            <a:ext cx="228600" cy="22860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sz="2400">
              <a:latin typeface="Times New Roman" pitchFamily="18" charset="0"/>
            </a:endParaRPr>
          </a:p>
        </p:txBody>
      </p:sp>
      <p:sp>
        <p:nvSpPr>
          <p:cNvPr id="1034" name="Rectangle 10"/>
          <p:cNvSpPr>
            <a:spLocks noChangeArrowheads="1"/>
          </p:cNvSpPr>
          <p:nvPr/>
        </p:nvSpPr>
        <p:spPr bwMode="auto">
          <a:xfrm>
            <a:off x="0" y="4572000"/>
            <a:ext cx="228600" cy="2286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endParaRPr lang="en-US" sz="2400">
              <a:latin typeface="Times New Roman" pitchFamily="18" charset="0"/>
            </a:endParaRP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722" r:id="rId1"/>
    <p:sldLayoutId id="2147483712" r:id="rId2"/>
    <p:sldLayoutId id="2147483713" r:id="rId3"/>
    <p:sldLayoutId id="2147483714" r:id="rId4"/>
    <p:sldLayoutId id="2147483715" r:id="rId5"/>
    <p:sldLayoutId id="2147483716" r:id="rId6"/>
    <p:sldLayoutId id="2147483717" r:id="rId7"/>
    <p:sldLayoutId id="2147483718" r:id="rId8"/>
    <p:sldLayoutId id="2147483719" r:id="rId9"/>
    <p:sldLayoutId id="2147483720" r:id="rId10"/>
    <p:sldLayoutId id="2147483721" r:id="rId11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entury Gothic" pitchFamily="34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entury Gothic" pitchFamily="34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entury Gothic" pitchFamily="34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entury Gothic" pitchFamily="34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entury Gothic" pitchFamily="34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entury Gothic" pitchFamily="34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entury Gothic" pitchFamily="34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entury Gothic" pitchFamily="34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75000"/>
        <a:buFont typeface="Wingdings" pitchFamily="2" charset="2"/>
        <a:buChar char="p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n"/>
        <a:defRPr sz="2400">
          <a:solidFill>
            <a:schemeClr val="tx1"/>
          </a:solidFill>
          <a:latin typeface="+mn-lt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p"/>
        <a:defRPr sz="2000">
          <a:solidFill>
            <a:schemeClr val="tx1"/>
          </a:solidFill>
          <a:latin typeface="+mn-lt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>
          <a:solidFill>
            <a:schemeClr val="tx1"/>
          </a:solidFill>
          <a:latin typeface="+mn-lt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3124200"/>
            <a:ext cx="8229600" cy="1143000"/>
          </a:xfrm>
        </p:spPr>
        <p:txBody>
          <a:bodyPr/>
          <a:lstStyle/>
          <a:p>
            <a:pPr eaLnBrk="1" hangingPunct="1"/>
            <a:r>
              <a:rPr lang="en-US" sz="5400" smtClean="0"/>
              <a:t>4</a:t>
            </a:r>
            <a:r>
              <a:rPr lang="en-US" sz="5400" baseline="30000" smtClean="0"/>
              <a:t>th</a:t>
            </a:r>
            <a:r>
              <a:rPr lang="en-US" sz="5400" smtClean="0"/>
              <a:t> 9-weeks</a:t>
            </a:r>
            <a:br>
              <a:rPr lang="en-US" sz="5400" smtClean="0"/>
            </a:br>
            <a:r>
              <a:rPr lang="en-US" sz="5400" smtClean="0"/>
              <a:t/>
            </a:r>
            <a:br>
              <a:rPr lang="en-US" sz="5400" smtClean="0"/>
            </a:br>
            <a:r>
              <a:rPr lang="en-US" sz="5400" smtClean="0"/>
              <a:t>Review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Innovations in Technology (Internet)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352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Who uses tax revenue from individuals and businesses to provide public goods and services?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governments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/>
            </a:r>
            <a:br>
              <a:rPr lang="en-US" sz="4000" smtClean="0"/>
            </a:br>
            <a:r>
              <a:rPr lang="en-US" sz="4000" smtClean="0"/>
              <a:t>Who promotes and regulates competition?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The government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What does EPA stand for?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Environmental Protection Agency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What does FCC stand for?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Federal Communications Commission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Tell the three government agencies that regulate business.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4419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Government and Economy</a:t>
            </a:r>
            <a:br>
              <a:rPr lang="en-US" smtClean="0"/>
            </a:br>
            <a:r>
              <a:rPr lang="en-US" smtClean="0"/>
              <a:t>CE.11 a-d</a:t>
            </a:r>
            <a:br>
              <a:rPr lang="en-US" smtClean="0"/>
            </a:br>
            <a:r>
              <a:rPr lang="en-US" smtClean="0"/>
              <a:t/>
            </a:r>
            <a:br>
              <a:rPr lang="en-US" smtClean="0"/>
            </a:br>
            <a:r>
              <a:rPr lang="en-US" smtClean="0"/>
              <a:t>Workforce and Careers</a:t>
            </a:r>
            <a:br>
              <a:rPr lang="en-US" smtClean="0"/>
            </a:br>
            <a:r>
              <a:rPr lang="en-US" smtClean="0"/>
              <a:t>CE.10 d</a:t>
            </a:r>
            <a:br>
              <a:rPr lang="en-US" smtClean="0"/>
            </a:br>
            <a:r>
              <a:rPr lang="en-US" smtClean="0"/>
              <a:t>CE.12 a-d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6670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FCC</a:t>
            </a:r>
            <a:br>
              <a:rPr lang="en-US" sz="4000" smtClean="0"/>
            </a:br>
            <a:r>
              <a:rPr lang="en-US" sz="4000" smtClean="0"/>
              <a:t>EPA</a:t>
            </a:r>
            <a:br>
              <a:rPr lang="en-US" sz="4000" smtClean="0"/>
            </a:br>
            <a:r>
              <a:rPr lang="en-US" sz="4000" smtClean="0"/>
              <a:t>FTC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590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Give three ways the government promotes marketplace competition.</a:t>
            </a: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4419600"/>
            <a:ext cx="8229600" cy="1143000"/>
          </a:xfrm>
        </p:spPr>
        <p:txBody>
          <a:bodyPr/>
          <a:lstStyle/>
          <a:p>
            <a:pPr marL="762000" indent="-762000" eaLnBrk="1" hangingPunct="1"/>
            <a:r>
              <a:rPr lang="en-US" sz="4000" smtClean="0"/>
              <a:t>1.  Enforcing antitrust legislation to discourage the development of monopolies</a:t>
            </a:r>
            <a:br>
              <a:rPr lang="en-US" sz="4000" smtClean="0"/>
            </a:br>
            <a:r>
              <a:rPr lang="en-US" sz="4000" smtClean="0"/>
              <a:t>2.  Engaging in global trade</a:t>
            </a:r>
            <a:br>
              <a:rPr lang="en-US" sz="4000" smtClean="0"/>
            </a:br>
            <a:r>
              <a:rPr lang="en-US" sz="4000" smtClean="0"/>
              <a:t>3.  Supporting business start-ups</a:t>
            </a: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8100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Which Amendment to the Constitution of the United States of America authorizes Congress to tax incomes (personal and business)?</a:t>
            </a: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16</a:t>
            </a:r>
            <a:r>
              <a:rPr lang="en-US" baseline="30000" smtClean="0"/>
              <a:t>th</a:t>
            </a:r>
            <a:r>
              <a:rPr lang="en-US" smtClean="0"/>
              <a:t> Amendment</a:t>
            </a: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5052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do we call worldwide markets in which the buying and selling of goods and services by all nations takes place?</a:t>
            </a: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Global Economy</a:t>
            </a: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Give three reasons why states and nations trade.</a:t>
            </a:r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5257800"/>
            <a:ext cx="8229600" cy="1143000"/>
          </a:xfrm>
        </p:spPr>
        <p:txBody>
          <a:bodyPr/>
          <a:lstStyle/>
          <a:p>
            <a:pPr marL="762000" indent="-762000" algn="ctr" eaLnBrk="1" hangingPunct="1">
              <a:buFontTx/>
              <a:buAutoNum type="arabicPeriod"/>
            </a:pPr>
            <a:r>
              <a:rPr lang="en-US" sz="4000" smtClean="0"/>
              <a:t>To obtain goods and services they cannot produce or produce efficiently themselves.</a:t>
            </a:r>
            <a:br>
              <a:rPr lang="en-US" sz="4000" smtClean="0"/>
            </a:br>
            <a:r>
              <a:rPr lang="en-US" sz="4000" smtClean="0"/>
              <a:t>2.  To buy goods and services at a lower cost or a lower opportunity cost.</a:t>
            </a:r>
            <a:br>
              <a:rPr lang="en-US" sz="4000" smtClean="0"/>
            </a:br>
            <a:r>
              <a:rPr lang="en-US" sz="4000" smtClean="0"/>
              <a:t>3.  To sell goods and services to other countries.</a:t>
            </a:r>
            <a:br>
              <a:rPr lang="en-US" sz="4000" smtClean="0"/>
            </a:br>
            <a:r>
              <a:rPr lang="en-US" sz="4000" smtClean="0"/>
              <a:t>4.  To create jobs.</a:t>
            </a: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8862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Virginia and the United States ___________ in the production of certain goods and services which promotes efficiency and growth.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4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What does the FTC stand for?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specialize</a:t>
            </a: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590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reduces funds available for borrowing by individuals and businesses?</a:t>
            </a: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Increased government borrowing</a:t>
            </a:r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8194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increases funds available for borrowing by individuals and businesses?</a:t>
            </a:r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Decreased government borrowing</a:t>
            </a:r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may result in lower taxes?</a:t>
            </a:r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Decreased government spending</a:t>
            </a:r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might result in higher taxes?</a:t>
            </a:r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Increased government spending</a:t>
            </a:r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971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reduces demand, which may result in a slowing of the economy?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4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Federal Trade Commission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Decreased government spending</a:t>
            </a:r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895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increases demand, which may increase employment and production?</a:t>
            </a:r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Increased government spending</a:t>
            </a:r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increases funds for private and business spending?</a:t>
            </a:r>
          </a:p>
        </p:txBody>
      </p:sp>
    </p:spTree>
  </p:cSld>
  <p:clrMapOvr>
    <a:masterClrMapping/>
  </p:clrMapOvr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Government tax decreases</a:t>
            </a:r>
          </a:p>
        </p:txBody>
      </p:sp>
    </p:spTree>
  </p:cSld>
  <p:clrMapOvr>
    <a:masterClrMapping/>
  </p:clrMapOvr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590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reduces the funds available for private and business spending?</a:t>
            </a:r>
          </a:p>
        </p:txBody>
      </p:sp>
    </p:spTree>
  </p:cSld>
  <p:clrMapOvr>
    <a:masterClrMapping/>
  </p:clrMapOvr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Government tax increases</a:t>
            </a:r>
          </a:p>
        </p:txBody>
      </p:sp>
    </p:spTree>
  </p:cSld>
  <p:clrMapOvr>
    <a:masterClrMapping/>
  </p:clrMapOvr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8194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Give three ways the Federal Reserve Bank slows the economy.</a:t>
            </a:r>
          </a:p>
        </p:txBody>
      </p:sp>
    </p:spTree>
  </p:cSld>
  <p:clrMapOvr>
    <a:masterClrMapping/>
  </p:clrMapOvr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4038600"/>
            <a:ext cx="8229600" cy="1143000"/>
          </a:xfrm>
        </p:spPr>
        <p:txBody>
          <a:bodyPr/>
          <a:lstStyle/>
          <a:p>
            <a:pPr marL="762000" indent="-762000" algn="ctr" eaLnBrk="1" hangingPunct="1">
              <a:buFontTx/>
              <a:buAutoNum type="arabicPeriod"/>
            </a:pPr>
            <a:r>
              <a:rPr lang="en-US" sz="4000" smtClean="0"/>
              <a:t>Increases the reserve requirement.</a:t>
            </a:r>
            <a:br>
              <a:rPr lang="en-US" sz="4000" smtClean="0"/>
            </a:br>
            <a:r>
              <a:rPr lang="en-US" sz="4000" smtClean="0"/>
              <a:t>2.  Raises the discount rate.</a:t>
            </a:r>
            <a:br>
              <a:rPr lang="en-US" sz="4000" smtClean="0"/>
            </a:br>
            <a:r>
              <a:rPr lang="en-US" sz="4000" smtClean="0"/>
              <a:t>3.  Sells government securities.</a:t>
            </a:r>
          </a:p>
        </p:txBody>
      </p:sp>
    </p:spTree>
  </p:cSld>
  <p:clrMapOvr>
    <a:masterClrMapping/>
  </p:clrMapOvr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590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Give three ways the Federal Reserve Bank stimulates the economy.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>
                <a:solidFill>
                  <a:srgbClr val="FFCC99"/>
                </a:solidFill>
              </a:rPr>
              <a:t>Name 3 examples of public goods and services.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marL="762000" indent="-762000" eaLnBrk="1" hangingPunct="1">
              <a:buFontTx/>
              <a:buAutoNum type="arabicPeriod"/>
            </a:pPr>
            <a:r>
              <a:rPr lang="en-US" sz="4000" smtClean="0"/>
              <a:t>Lowers the reserve requirement.</a:t>
            </a:r>
            <a:br>
              <a:rPr lang="en-US" sz="4000" smtClean="0"/>
            </a:br>
            <a:r>
              <a:rPr lang="en-US" sz="4000" smtClean="0"/>
              <a:t>2.  Lowers the discount rate.</a:t>
            </a:r>
            <a:br>
              <a:rPr lang="en-US" sz="4000" smtClean="0"/>
            </a:br>
            <a:r>
              <a:rPr lang="en-US" sz="4000" smtClean="0"/>
              <a:t>3.  Purchases government securities.</a:t>
            </a:r>
          </a:p>
        </p:txBody>
      </p:sp>
    </p:spTree>
  </p:cSld>
  <p:clrMapOvr>
    <a:masterClrMapping/>
  </p:clrMapOvr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does the Federal Reserve System regulate?</a:t>
            </a:r>
          </a:p>
        </p:txBody>
      </p:sp>
    </p:spTree>
  </p:cSld>
  <p:clrMapOvr>
    <a:masterClrMapping/>
  </p:clrMapOvr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Money supply</a:t>
            </a:r>
          </a:p>
        </p:txBody>
      </p:sp>
    </p:spTree>
  </p:cSld>
  <p:clrMapOvr>
    <a:masterClrMapping/>
  </p:clrMapOvr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4290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does the Federal Reserve Bank act as by issuing currency and regulating the amount of money in circulation?</a:t>
            </a:r>
          </a:p>
        </p:txBody>
      </p:sp>
    </p:spTree>
  </p:cSld>
  <p:clrMapOvr>
    <a:masterClrMapping/>
  </p:clrMapOvr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A banker’s bank</a:t>
            </a:r>
          </a:p>
        </p:txBody>
      </p:sp>
    </p:spTree>
  </p:cSld>
  <p:clrMapOvr>
    <a:masterClrMapping/>
  </p:clrMapOvr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How does the Federal Reserve Bank stimulate the economy?</a:t>
            </a:r>
          </a:p>
        </p:txBody>
      </p:sp>
    </p:spTree>
  </p:cSld>
  <p:clrMapOvr>
    <a:masterClrMapping/>
  </p:clrMapOvr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It increases the money supply causing interest rates to decline.</a:t>
            </a:r>
          </a:p>
        </p:txBody>
      </p:sp>
    </p:spTree>
  </p:cSld>
  <p:clrMapOvr>
    <a:masterClrMapping/>
  </p:clrMapOvr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is the central bank of the United States?</a:t>
            </a:r>
          </a:p>
        </p:txBody>
      </p:sp>
    </p:spTree>
  </p:cSld>
  <p:clrMapOvr>
    <a:masterClrMapping/>
  </p:clrMapOvr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4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The Federal Reserve System (Fed)</a:t>
            </a:r>
          </a:p>
        </p:txBody>
      </p:sp>
    </p:spTree>
  </p:cSld>
  <p:clrMapOvr>
    <a:masterClrMapping/>
  </p:clrMapOvr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How does the Federal Reserve Bank slow the economy?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Interstate Highways</a:t>
            </a:r>
            <a:br>
              <a:rPr lang="en-US" sz="4000" smtClean="0"/>
            </a:br>
            <a:r>
              <a:rPr lang="en-US" sz="4000" smtClean="0"/>
              <a:t>Postal Service</a:t>
            </a:r>
            <a:br>
              <a:rPr lang="en-US" sz="4000" smtClean="0"/>
            </a:br>
            <a:r>
              <a:rPr lang="en-US" sz="4000" smtClean="0"/>
              <a:t>National Defense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It restricts the money supply, causing interest rates to rise.</a:t>
            </a:r>
          </a:p>
        </p:txBody>
      </p:sp>
    </p:spTree>
  </p:cSld>
  <p:clrMapOvr>
    <a:masterClrMapping/>
  </p:clrMapOvr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514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Individuals have the right of private ownership.  How is this private ownership protected?</a:t>
            </a:r>
          </a:p>
        </p:txBody>
      </p:sp>
    </p:spTree>
  </p:cSld>
  <p:clrMapOvr>
    <a:masterClrMapping/>
  </p:clrMapOvr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590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It’s protected by negotiated contracts that are enforceable by law.</a:t>
            </a:r>
          </a:p>
        </p:txBody>
      </p:sp>
    </p:spTree>
  </p:cSld>
  <p:clrMapOvr>
    <a:masterClrMapping/>
  </p:clrMapOvr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514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Government agencies establish guidelines that protect public _______ and _______.</a:t>
            </a:r>
          </a:p>
        </p:txBody>
      </p:sp>
    </p:spTree>
  </p:cSld>
  <p:clrMapOvr>
    <a:masterClrMapping/>
  </p:clrMapOvr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Health and safety</a:t>
            </a:r>
          </a:p>
        </p:txBody>
      </p:sp>
    </p:spTree>
  </p:cSld>
  <p:clrMapOvr>
    <a:masterClrMapping/>
  </p:clrMapOvr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7432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Who may take legal action against violations of consumer rights?</a:t>
            </a:r>
          </a:p>
        </p:txBody>
      </p:sp>
    </p:spTree>
  </p:cSld>
  <p:clrMapOvr>
    <a:masterClrMapping/>
  </p:clrMapOvr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consumers</a:t>
            </a:r>
          </a:p>
        </p:txBody>
      </p:sp>
    </p:spTree>
  </p:cSld>
  <p:clrMapOvr>
    <a:masterClrMapping/>
  </p:clrMapOvr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0480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Who passes laws and creates agencies to protect consumer rights and property rights?</a:t>
            </a:r>
          </a:p>
        </p:txBody>
      </p:sp>
    </p:spTree>
  </p:cSld>
  <p:clrMapOvr>
    <a:masterClrMapping/>
  </p:clrMapOvr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The United States government</a:t>
            </a:r>
          </a:p>
        </p:txBody>
      </p:sp>
    </p:spTree>
  </p:cSld>
  <p:clrMapOvr>
    <a:masterClrMapping/>
  </p:clrMapOvr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6670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______ and ______ also influence job income.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276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Why does the government provide public goods and services?</a:t>
            </a:r>
          </a:p>
        </p:txBody>
      </p:sp>
    </p:spTree>
  </p:cSld>
  <p:clrMapOvr>
    <a:masterClrMapping/>
  </p:clrMapOvr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Supply and demand</a:t>
            </a:r>
          </a:p>
        </p:txBody>
      </p:sp>
    </p:spTree>
  </p:cSld>
  <p:clrMapOvr>
    <a:masterClrMapping/>
  </p:clrMapOvr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590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Innovation in technology (e.g. the Internet) contribute to what?</a:t>
            </a:r>
          </a:p>
        </p:txBody>
      </p:sp>
    </p:spTree>
  </p:cSld>
  <p:clrMapOvr>
    <a:masterClrMapping/>
  </p:clrMapOvr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The global flow of information, capital, goods and services.</a:t>
            </a:r>
          </a:p>
        </p:txBody>
      </p:sp>
    </p:spTree>
  </p:cSld>
  <p:clrMapOvr>
    <a:masterClrMapping/>
  </p:clrMapOvr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590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Use of technological innovations does what to the cost of production?</a:t>
            </a:r>
          </a:p>
        </p:txBody>
      </p:sp>
    </p:spTree>
  </p:cSld>
  <p:clrMapOvr>
    <a:masterClrMapping/>
  </p:clrMapOvr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Lowers it</a:t>
            </a:r>
          </a:p>
        </p:txBody>
      </p:sp>
    </p:spTree>
  </p:cSld>
  <p:clrMapOvr>
    <a:masterClrMapping/>
  </p:clrMapOvr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does career planning start with?</a:t>
            </a:r>
          </a:p>
        </p:txBody>
      </p:sp>
    </p:spTree>
  </p:cSld>
  <p:clrMapOvr>
    <a:masterClrMapping/>
  </p:clrMapOvr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Self-assessment</a:t>
            </a:r>
          </a:p>
        </p:txBody>
      </p:sp>
    </p:spTree>
  </p:cSld>
  <p:clrMapOvr>
    <a:masterClrMapping/>
  </p:clrMapOvr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Employers seek individuals who have kept pace with what?</a:t>
            </a:r>
          </a:p>
        </p:txBody>
      </p:sp>
    </p:spTree>
  </p:cSld>
  <p:clrMapOvr>
    <a:masterClrMapping/>
  </p:clrMapOvr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Technological change/skills</a:t>
            </a:r>
          </a:p>
        </p:txBody>
      </p:sp>
    </p:spTree>
  </p:cSld>
  <p:clrMapOvr>
    <a:masterClrMapping/>
  </p:clrMapOvr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kind of employees does an employer seek?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Would not be available if individuals had to provide them</a:t>
            </a:r>
          </a:p>
        </p:txBody>
      </p:sp>
    </p:spTree>
  </p:cSld>
  <p:clrMapOvr>
    <a:masterClrMapping/>
  </p:clrMapOvr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514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Employees who demonstrate the attitudes and behaviors of a strong work ethic.</a:t>
            </a:r>
          </a:p>
        </p:txBody>
      </p:sp>
    </p:spTree>
  </p:cSld>
  <p:clrMapOvr>
    <a:masterClrMapping/>
  </p:clrMapOvr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5052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TRUE OR FALSE?</a:t>
            </a:r>
            <a:br>
              <a:rPr lang="en-US" sz="4000" smtClean="0"/>
            </a:br>
            <a:r>
              <a:rPr lang="en-US" sz="4000" smtClean="0"/>
              <a:t>There is not a correlation between skills, education and income.</a:t>
            </a:r>
          </a:p>
        </p:txBody>
      </p:sp>
    </p:spTree>
  </p:cSld>
  <p:clrMapOvr>
    <a:masterClrMapping/>
  </p:clrMapOvr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FALSE</a:t>
            </a:r>
          </a:p>
        </p:txBody>
      </p:sp>
    </p:spTree>
  </p:cSld>
  <p:clrMapOvr>
    <a:masterClrMapping/>
  </p:clrMapOvr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18288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is needed to select a career?</a:t>
            </a:r>
          </a:p>
        </p:txBody>
      </p:sp>
    </p:spTree>
  </p:cSld>
  <p:clrMapOvr>
    <a:masterClrMapping/>
  </p:clrMapOvr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An awareness of individual talents, interests and aspirations.</a:t>
            </a:r>
          </a:p>
        </p:txBody>
      </p:sp>
    </p:spTree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25146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do Virginia and the United States do in order to increase wealth?</a:t>
            </a:r>
          </a:p>
        </p:txBody>
      </p:sp>
    </p:spTree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Rectangle 2"/>
          <p:cNvSpPr>
            <a:spLocks noGrp="1" noChangeArrowheads="1"/>
          </p:cNvSpPr>
          <p:nvPr>
            <p:ph type="title"/>
          </p:nvPr>
        </p:nvSpPr>
        <p:spPr>
          <a:xfrm>
            <a:off x="533400" y="2133600"/>
            <a:ext cx="8229600" cy="1143000"/>
          </a:xfrm>
        </p:spPr>
        <p:txBody>
          <a:bodyPr/>
          <a:lstStyle/>
          <a:p>
            <a:pPr eaLnBrk="1" hangingPunct="1"/>
            <a:r>
              <a:rPr lang="en-US" smtClean="0"/>
              <a:t>Pursue international trade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3429000"/>
            <a:ext cx="8229600" cy="1143000"/>
          </a:xfrm>
        </p:spPr>
        <p:txBody>
          <a:bodyPr/>
          <a:lstStyle/>
          <a:p>
            <a:pPr eaLnBrk="1" hangingPunct="1"/>
            <a:r>
              <a:rPr lang="en-US" sz="4000" smtClean="0"/>
              <a:t>What has contributed to the global flow of information, capital, and goods and services?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evel">
  <a:themeElements>
    <a:clrScheme name="Level 2">
      <a:dk1>
        <a:srgbClr val="808000"/>
      </a:dk1>
      <a:lt1>
        <a:srgbClr val="FFFFFF"/>
      </a:lt1>
      <a:dk2>
        <a:srgbClr val="5C271E"/>
      </a:dk2>
      <a:lt2>
        <a:srgbClr val="FFDD89"/>
      </a:lt2>
      <a:accent1>
        <a:srgbClr val="CC6600"/>
      </a:accent1>
      <a:accent2>
        <a:srgbClr val="CC9900"/>
      </a:accent2>
      <a:accent3>
        <a:srgbClr val="B5ACAB"/>
      </a:accent3>
      <a:accent4>
        <a:srgbClr val="DADADA"/>
      </a:accent4>
      <a:accent5>
        <a:srgbClr val="E2B8AA"/>
      </a:accent5>
      <a:accent6>
        <a:srgbClr val="B98A00"/>
      </a:accent6>
      <a:hlink>
        <a:srgbClr val="669900"/>
      </a:hlink>
      <a:folHlink>
        <a:srgbClr val="A3A274"/>
      </a:folHlink>
    </a:clrScheme>
    <a:fontScheme name="Level">
      <a:majorFont>
        <a:latin typeface="Century Gothic"/>
        <a:ea typeface=""/>
        <a:cs typeface="Arial"/>
      </a:majorFont>
      <a:minorFont>
        <a:latin typeface="Verdan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Level 1">
        <a:dk1>
          <a:srgbClr val="006699"/>
        </a:dk1>
        <a:lt1>
          <a:srgbClr val="FFFFFF"/>
        </a:lt1>
        <a:dk2>
          <a:srgbClr val="000000"/>
        </a:dk2>
        <a:lt2>
          <a:srgbClr val="99FF99"/>
        </a:lt2>
        <a:accent1>
          <a:srgbClr val="00CC99"/>
        </a:accent1>
        <a:accent2>
          <a:srgbClr val="009999"/>
        </a:accent2>
        <a:accent3>
          <a:srgbClr val="AAAAAA"/>
        </a:accent3>
        <a:accent4>
          <a:srgbClr val="DADADA"/>
        </a:accent4>
        <a:accent5>
          <a:srgbClr val="AAE2CA"/>
        </a:accent5>
        <a:accent6>
          <a:srgbClr val="008A8A"/>
        </a:accent6>
        <a:hlink>
          <a:srgbClr val="0066FF"/>
        </a:hlink>
        <a:folHlink>
          <a:srgbClr val="989CB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2">
        <a:dk1>
          <a:srgbClr val="808000"/>
        </a:dk1>
        <a:lt1>
          <a:srgbClr val="FFFFFF"/>
        </a:lt1>
        <a:dk2>
          <a:srgbClr val="5C271E"/>
        </a:dk2>
        <a:lt2>
          <a:srgbClr val="FFDD89"/>
        </a:lt2>
        <a:accent1>
          <a:srgbClr val="CC6600"/>
        </a:accent1>
        <a:accent2>
          <a:srgbClr val="CC9900"/>
        </a:accent2>
        <a:accent3>
          <a:srgbClr val="B5ACAB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3A2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3">
        <a:dk1>
          <a:srgbClr val="763B00"/>
        </a:dk1>
        <a:lt1>
          <a:srgbClr val="FFFFFF"/>
        </a:lt1>
        <a:dk2>
          <a:srgbClr val="330000"/>
        </a:dk2>
        <a:lt2>
          <a:srgbClr val="CC9900"/>
        </a:lt2>
        <a:accent1>
          <a:srgbClr val="FFCC00"/>
        </a:accent1>
        <a:accent2>
          <a:srgbClr val="CC3300"/>
        </a:accent2>
        <a:accent3>
          <a:srgbClr val="AD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666699"/>
        </a:hlink>
        <a:folHlink>
          <a:srgbClr val="9999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4">
        <a:dk1>
          <a:srgbClr val="6D3696"/>
        </a:dk1>
        <a:lt1>
          <a:srgbClr val="FFFFFF"/>
        </a:lt1>
        <a:dk2>
          <a:srgbClr val="51255D"/>
        </a:dk2>
        <a:lt2>
          <a:srgbClr val="FFFFCC"/>
        </a:lt2>
        <a:accent1>
          <a:srgbClr val="666699"/>
        </a:accent1>
        <a:accent2>
          <a:srgbClr val="800080"/>
        </a:accent2>
        <a:accent3>
          <a:srgbClr val="B3ACB6"/>
        </a:accent3>
        <a:accent4>
          <a:srgbClr val="DADADA"/>
        </a:accent4>
        <a:accent5>
          <a:srgbClr val="B8B8CA"/>
        </a:accent5>
        <a:accent6>
          <a:srgbClr val="730073"/>
        </a:accent6>
        <a:hlink>
          <a:srgbClr val="CCCC00"/>
        </a:hlink>
        <a:folHlink>
          <a:srgbClr val="A3A2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5">
        <a:dk1>
          <a:srgbClr val="CC6600"/>
        </a:dk1>
        <a:lt1>
          <a:srgbClr val="FFFFFF"/>
        </a:lt1>
        <a:dk2>
          <a:srgbClr val="4A553B"/>
        </a:dk2>
        <a:lt2>
          <a:srgbClr val="FFBF1F"/>
        </a:lt2>
        <a:accent1>
          <a:srgbClr val="FFCC00"/>
        </a:accent1>
        <a:accent2>
          <a:srgbClr val="CC9900"/>
        </a:accent2>
        <a:accent3>
          <a:srgbClr val="B1B4AF"/>
        </a:accent3>
        <a:accent4>
          <a:srgbClr val="DADADA"/>
        </a:accent4>
        <a:accent5>
          <a:srgbClr val="FFE2AA"/>
        </a:accent5>
        <a:accent6>
          <a:srgbClr val="B98A00"/>
        </a:accent6>
        <a:hlink>
          <a:srgbClr val="669900"/>
        </a:hlink>
        <a:folHlink>
          <a:srgbClr val="A3A2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6">
        <a:dk1>
          <a:srgbClr val="000000"/>
        </a:dk1>
        <a:lt1>
          <a:srgbClr val="FFFFFF"/>
        </a:lt1>
        <a:dk2>
          <a:srgbClr val="666699"/>
        </a:dk2>
        <a:lt2>
          <a:srgbClr val="FFCC00"/>
        </a:lt2>
        <a:accent1>
          <a:srgbClr val="FF9900"/>
        </a:accent1>
        <a:accent2>
          <a:srgbClr val="FF0000"/>
        </a:accent2>
        <a:accent3>
          <a:srgbClr val="FFFFFF"/>
        </a:accent3>
        <a:accent4>
          <a:srgbClr val="000000"/>
        </a:accent4>
        <a:accent5>
          <a:srgbClr val="FFCAAA"/>
        </a:accent5>
        <a:accent6>
          <a:srgbClr val="E70000"/>
        </a:accent6>
        <a:hlink>
          <a:srgbClr val="666699"/>
        </a:hlink>
        <a:folHlink>
          <a:srgbClr val="9999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vel 7">
        <a:dk1>
          <a:srgbClr val="000000"/>
        </a:dk1>
        <a:lt1>
          <a:srgbClr val="FFFFFF"/>
        </a:lt1>
        <a:dk2>
          <a:srgbClr val="CC3300"/>
        </a:dk2>
        <a:lt2>
          <a:srgbClr val="663300"/>
        </a:lt2>
        <a:accent1>
          <a:srgbClr val="FFCC00"/>
        </a:accent1>
        <a:accent2>
          <a:srgbClr val="CC66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5C00"/>
        </a:accent6>
        <a:hlink>
          <a:srgbClr val="CC9900"/>
        </a:hlink>
        <a:folHlink>
          <a:srgbClr val="9966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vel 8">
        <a:dk1>
          <a:srgbClr val="000000"/>
        </a:dk1>
        <a:lt1>
          <a:srgbClr val="FFFFFF"/>
        </a:lt1>
        <a:dk2>
          <a:srgbClr val="999900"/>
        </a:dk2>
        <a:lt2>
          <a:srgbClr val="666600"/>
        </a:lt2>
        <a:accent1>
          <a:srgbClr val="99CC00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CAE2AA"/>
        </a:accent5>
        <a:accent6>
          <a:srgbClr val="B9B95C"/>
        </a:accent6>
        <a:hlink>
          <a:srgbClr val="FFCC00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Level</Template>
  <TotalTime>225</TotalTime>
  <Words>656</Words>
  <Application>Microsoft Office PowerPoint</Application>
  <PresentationFormat>On-screen Show (4:3)</PresentationFormat>
  <Paragraphs>86</Paragraphs>
  <Slides>86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86</vt:i4>
      </vt:variant>
    </vt:vector>
  </HeadingPairs>
  <TitlesOfParts>
    <vt:vector size="93" baseType="lpstr">
      <vt:lpstr>Verdana</vt:lpstr>
      <vt:lpstr>Arial</vt:lpstr>
      <vt:lpstr>Century Gothic</vt:lpstr>
      <vt:lpstr>Wingdings</vt:lpstr>
      <vt:lpstr>Calibri</vt:lpstr>
      <vt:lpstr>Times New Roman</vt:lpstr>
      <vt:lpstr>Level</vt:lpstr>
      <vt:lpstr>4th 9-weeks  Review</vt:lpstr>
      <vt:lpstr>Government and Economy CE.11 a-d  Workforce and Careers CE.10 d CE.12 a-d</vt:lpstr>
      <vt:lpstr>What does the FTC stand for?</vt:lpstr>
      <vt:lpstr>Federal Trade Commission</vt:lpstr>
      <vt:lpstr>Name 3 examples of public goods and services.</vt:lpstr>
      <vt:lpstr>Interstate Highways Postal Service National Defense</vt:lpstr>
      <vt:lpstr>Why does the government provide public goods and services?</vt:lpstr>
      <vt:lpstr>Would not be available if individuals had to provide them</vt:lpstr>
      <vt:lpstr>What has contributed to the global flow of information, capital, and goods and services?</vt:lpstr>
      <vt:lpstr>Innovations in Technology (Internet)</vt:lpstr>
      <vt:lpstr>Who uses tax revenue from individuals and businesses to provide public goods and services?</vt:lpstr>
      <vt:lpstr>governments</vt:lpstr>
      <vt:lpstr> Who promotes and regulates competition?</vt:lpstr>
      <vt:lpstr>The government</vt:lpstr>
      <vt:lpstr>What does EPA stand for?</vt:lpstr>
      <vt:lpstr>Environmental Protection Agency</vt:lpstr>
      <vt:lpstr>What does FCC stand for?</vt:lpstr>
      <vt:lpstr>Federal Communications Commission</vt:lpstr>
      <vt:lpstr>Tell the three government agencies that regulate business.</vt:lpstr>
      <vt:lpstr>FCC EPA FTC</vt:lpstr>
      <vt:lpstr>Give three ways the government promotes marketplace competition.</vt:lpstr>
      <vt:lpstr>1.  Enforcing antitrust legislation to discourage the development of monopolies 2.  Engaging in global trade 3.  Supporting business start-ups</vt:lpstr>
      <vt:lpstr>Which Amendment to the Constitution of the United States of America authorizes Congress to tax incomes (personal and business)?</vt:lpstr>
      <vt:lpstr>16th Amendment</vt:lpstr>
      <vt:lpstr>What do we call worldwide markets in which the buying and selling of goods and services by all nations takes place?</vt:lpstr>
      <vt:lpstr>Global Economy</vt:lpstr>
      <vt:lpstr>Give three reasons why states and nations trade.</vt:lpstr>
      <vt:lpstr>To obtain goods and services they cannot produce or produce efficiently themselves. 2.  To buy goods and services at a lower cost or a lower opportunity cost. 3.  To sell goods and services to other countries. 4.  To create jobs.</vt:lpstr>
      <vt:lpstr>Virginia and the United States ___________ in the production of certain goods and services which promotes efficiency and growth.</vt:lpstr>
      <vt:lpstr>specialize</vt:lpstr>
      <vt:lpstr>What reduces funds available for borrowing by individuals and businesses?</vt:lpstr>
      <vt:lpstr>Increased government borrowing</vt:lpstr>
      <vt:lpstr>What increases funds available for borrowing by individuals and businesses?</vt:lpstr>
      <vt:lpstr>Decreased government borrowing</vt:lpstr>
      <vt:lpstr>What may result in lower taxes?</vt:lpstr>
      <vt:lpstr>Decreased government spending</vt:lpstr>
      <vt:lpstr>What might result in higher taxes?</vt:lpstr>
      <vt:lpstr>Increased government spending</vt:lpstr>
      <vt:lpstr>What reduces demand, which may result in a slowing of the economy?</vt:lpstr>
      <vt:lpstr>Decreased government spending</vt:lpstr>
      <vt:lpstr>What increases demand, which may increase employment and production?</vt:lpstr>
      <vt:lpstr>Increased government spending</vt:lpstr>
      <vt:lpstr>What increases funds for private and business spending?</vt:lpstr>
      <vt:lpstr>Government tax decreases</vt:lpstr>
      <vt:lpstr>What reduces the funds available for private and business spending?</vt:lpstr>
      <vt:lpstr>Government tax increases</vt:lpstr>
      <vt:lpstr>Give three ways the Federal Reserve Bank slows the economy.</vt:lpstr>
      <vt:lpstr>Increases the reserve requirement. 2.  Raises the discount rate. 3.  Sells government securities.</vt:lpstr>
      <vt:lpstr>Give three ways the Federal Reserve Bank stimulates the economy.</vt:lpstr>
      <vt:lpstr>Lowers the reserve requirement. 2.  Lowers the discount rate. 3.  Purchases government securities.</vt:lpstr>
      <vt:lpstr>What does the Federal Reserve System regulate?</vt:lpstr>
      <vt:lpstr>Money supply</vt:lpstr>
      <vt:lpstr>What does the Federal Reserve Bank act as by issuing currency and regulating the amount of money in circulation?</vt:lpstr>
      <vt:lpstr>A banker’s bank</vt:lpstr>
      <vt:lpstr>How does the Federal Reserve Bank stimulate the economy?</vt:lpstr>
      <vt:lpstr>It increases the money supply causing interest rates to decline.</vt:lpstr>
      <vt:lpstr>What is the central bank of the United States?</vt:lpstr>
      <vt:lpstr>The Federal Reserve System (Fed)</vt:lpstr>
      <vt:lpstr>How does the Federal Reserve Bank slow the economy?</vt:lpstr>
      <vt:lpstr>It restricts the money supply, causing interest rates to rise.</vt:lpstr>
      <vt:lpstr>Individuals have the right of private ownership.  How is this private ownership protected?</vt:lpstr>
      <vt:lpstr>It’s protected by negotiated contracts that are enforceable by law.</vt:lpstr>
      <vt:lpstr>Government agencies establish guidelines that protect public _______ and _______.</vt:lpstr>
      <vt:lpstr>Health and safety</vt:lpstr>
      <vt:lpstr>Who may take legal action against violations of consumer rights?</vt:lpstr>
      <vt:lpstr>consumers</vt:lpstr>
      <vt:lpstr>Who passes laws and creates agencies to protect consumer rights and property rights?</vt:lpstr>
      <vt:lpstr>The United States government</vt:lpstr>
      <vt:lpstr>______ and ______ also influence job income.</vt:lpstr>
      <vt:lpstr>Supply and demand</vt:lpstr>
      <vt:lpstr>Innovation in technology (e.g. the Internet) contribute to what?</vt:lpstr>
      <vt:lpstr>The global flow of information, capital, goods and services.</vt:lpstr>
      <vt:lpstr>Use of technological innovations does what to the cost of production?</vt:lpstr>
      <vt:lpstr>Lowers it</vt:lpstr>
      <vt:lpstr>What does career planning start with?</vt:lpstr>
      <vt:lpstr>Self-assessment</vt:lpstr>
      <vt:lpstr>Employers seek individuals who have kept pace with what?</vt:lpstr>
      <vt:lpstr>Technological change/skills</vt:lpstr>
      <vt:lpstr>What kind of employees does an employer seek?</vt:lpstr>
      <vt:lpstr>Employees who demonstrate the attitudes and behaviors of a strong work ethic.</vt:lpstr>
      <vt:lpstr>TRUE OR FALSE? There is not a correlation between skills, education and income.</vt:lpstr>
      <vt:lpstr>FALSE</vt:lpstr>
      <vt:lpstr>What is needed to select a career?</vt:lpstr>
      <vt:lpstr>An awareness of individual talents, interests and aspirations.</vt:lpstr>
      <vt:lpstr>What do Virginia and the United States do in order to increase wealth?</vt:lpstr>
      <vt:lpstr>Pursue international trade</vt:lpstr>
    </vt:vector>
  </TitlesOfParts>
  <Company>Suffolk Public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4th 9-weeks</dc:title>
  <dc:creator>paupulley</dc:creator>
  <cp:lastModifiedBy>Phillip C. McGinnis</cp:lastModifiedBy>
  <cp:revision>8</cp:revision>
  <dcterms:created xsi:type="dcterms:W3CDTF">2006-05-10T13:05:20Z</dcterms:created>
  <dcterms:modified xsi:type="dcterms:W3CDTF">2013-05-20T19:54:48Z</dcterms:modified>
</cp:coreProperties>
</file>

<file path=docProps/thumbnail.jpeg>
</file>